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B9250B0-EA18-4D06-B6AE-4C0F093FDB3E}">
  <a:tblStyle styleId="{EB9250B0-EA18-4D06-B6AE-4C0F093FDB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Shape 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Shape 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Shape 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Shape 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Shape 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Shape 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Shape 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Shape 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Shape 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Shape 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800"/>
              <a:buNone/>
              <a:defRPr sz="3800"/>
            </a:lvl1pPr>
            <a:lvl2pPr lvl="1" algn="ctr">
              <a:spcBef>
                <a:spcPts val="0"/>
              </a:spcBef>
              <a:buSzPts val="3800"/>
              <a:buNone/>
              <a:defRPr sz="3800"/>
            </a:lvl2pPr>
            <a:lvl3pPr lvl="2" algn="ctr">
              <a:spcBef>
                <a:spcPts val="0"/>
              </a:spcBef>
              <a:buSzPts val="3800"/>
              <a:buNone/>
              <a:defRPr sz="3800"/>
            </a:lvl3pPr>
            <a:lvl4pPr lvl="3" algn="ctr">
              <a:spcBef>
                <a:spcPts val="0"/>
              </a:spcBef>
              <a:buSzPts val="3800"/>
              <a:buNone/>
              <a:defRPr sz="3800"/>
            </a:lvl4pPr>
            <a:lvl5pPr lvl="4" algn="ctr">
              <a:spcBef>
                <a:spcPts val="0"/>
              </a:spcBef>
              <a:buSzPts val="3800"/>
              <a:buNone/>
              <a:defRPr sz="3800"/>
            </a:lvl5pPr>
            <a:lvl6pPr lvl="5" algn="ctr">
              <a:spcBef>
                <a:spcPts val="0"/>
              </a:spcBef>
              <a:buSzPts val="3800"/>
              <a:buNone/>
              <a:defRPr sz="3800"/>
            </a:lvl6pPr>
            <a:lvl7pPr lvl="6" algn="ctr">
              <a:spcBef>
                <a:spcPts val="0"/>
              </a:spcBef>
              <a:buSzPts val="3800"/>
              <a:buNone/>
              <a:defRPr sz="3800"/>
            </a:lvl7pPr>
            <a:lvl8pPr lvl="7" algn="ctr">
              <a:spcBef>
                <a:spcPts val="0"/>
              </a:spcBef>
              <a:buSzPts val="3800"/>
              <a:buNone/>
              <a:defRPr sz="3800"/>
            </a:lvl8pPr>
            <a:lvl9pPr lvl="8" algn="ctr">
              <a:spcBef>
                <a:spcPts val="0"/>
              </a:spcBef>
              <a:buSzPts val="3800"/>
              <a:buNone/>
              <a:defRPr sz="38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1" name="Shape 1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Shape 11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Shape 11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Shape 119"/>
          <p:cNvSpPr txBox="1"/>
          <p:nvPr>
            <p:ph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300"/>
              <a:buChar char="●"/>
              <a:defRPr/>
            </a:lvl1pPr>
            <a:lvl2pPr lvl="1" algn="ctr">
              <a:spcBef>
                <a:spcPts val="0"/>
              </a:spcBef>
              <a:buSzPts val="1100"/>
              <a:buChar char="○"/>
              <a:defRPr/>
            </a:lvl2pPr>
            <a:lvl3pPr lvl="2" algn="ctr">
              <a:spcBef>
                <a:spcPts val="0"/>
              </a:spcBef>
              <a:buSzPts val="1100"/>
              <a:buChar char="■"/>
              <a:defRPr/>
            </a:lvl3pPr>
            <a:lvl4pPr lvl="3" algn="ctr">
              <a:spcBef>
                <a:spcPts val="0"/>
              </a:spcBef>
              <a:buSzPts val="1100"/>
              <a:buChar char="●"/>
              <a:defRPr/>
            </a:lvl4pPr>
            <a:lvl5pPr lvl="4" algn="ctr">
              <a:spcBef>
                <a:spcPts val="0"/>
              </a:spcBef>
              <a:buSzPts val="1100"/>
              <a:buChar char="○"/>
              <a:defRPr/>
            </a:lvl5pPr>
            <a:lvl6pPr lvl="5" algn="ctr">
              <a:spcBef>
                <a:spcPts val="0"/>
              </a:spcBef>
              <a:buSzPts val="1100"/>
              <a:buChar char="■"/>
              <a:defRPr/>
            </a:lvl6pPr>
            <a:lvl7pPr lvl="6" algn="ctr">
              <a:spcBef>
                <a:spcPts val="0"/>
              </a:spcBef>
              <a:buSzPts val="1100"/>
              <a:buChar char="●"/>
              <a:defRPr/>
            </a:lvl7pPr>
            <a:lvl8pPr lvl="7" algn="ctr">
              <a:spcBef>
                <a:spcPts val="0"/>
              </a:spcBef>
              <a:buSzPts val="1100"/>
              <a:buChar char="○"/>
              <a:defRPr/>
            </a:lvl8pPr>
            <a:lvl9pPr lvl="8" algn="ctr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9" name="Shape 39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Shape 4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Shape 4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Shape 4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Shape 8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Shape 8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5" name="Shape 85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Shape 86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Shape 9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Shape 9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200"/>
              <a:buNone/>
              <a:defRPr sz="3200"/>
            </a:lvl1pPr>
            <a:lvl2pPr lvl="1" algn="ctr">
              <a:spcBef>
                <a:spcPts val="0"/>
              </a:spcBef>
              <a:buSzPts val="3200"/>
              <a:buNone/>
              <a:defRPr sz="3200"/>
            </a:lvl2pPr>
            <a:lvl3pPr lvl="2" algn="ctr">
              <a:spcBef>
                <a:spcPts val="0"/>
              </a:spcBef>
              <a:buSzPts val="3200"/>
              <a:buNone/>
              <a:defRPr sz="3200"/>
            </a:lvl3pPr>
            <a:lvl4pPr lvl="3" algn="ctr">
              <a:spcBef>
                <a:spcPts val="0"/>
              </a:spcBef>
              <a:buSzPts val="3200"/>
              <a:buNone/>
              <a:defRPr sz="3200"/>
            </a:lvl4pPr>
            <a:lvl5pPr lvl="4" algn="ctr">
              <a:spcBef>
                <a:spcPts val="0"/>
              </a:spcBef>
              <a:buSzPts val="3200"/>
              <a:buNone/>
              <a:defRPr sz="3200"/>
            </a:lvl5pPr>
            <a:lvl6pPr lvl="5" algn="ctr">
              <a:spcBef>
                <a:spcPts val="0"/>
              </a:spcBef>
              <a:buSzPts val="3200"/>
              <a:buNone/>
              <a:defRPr sz="3200"/>
            </a:lvl6pPr>
            <a:lvl7pPr lvl="6" algn="ctr">
              <a:spcBef>
                <a:spcPts val="0"/>
              </a:spcBef>
              <a:buSzPts val="3200"/>
              <a:buNone/>
              <a:defRPr sz="3200"/>
            </a:lvl7pPr>
            <a:lvl8pPr lvl="7" algn="ctr">
              <a:spcBef>
                <a:spcPts val="0"/>
              </a:spcBef>
              <a:buSzPts val="3200"/>
              <a:buNone/>
              <a:defRPr sz="3200"/>
            </a:lvl8pPr>
            <a:lvl9pPr lvl="8" algn="ctr">
              <a:spcBef>
                <a:spcPts val="0"/>
              </a:spcBef>
              <a:buSzPts val="3200"/>
              <a:buNone/>
              <a:defRPr sz="3200"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Tapitalist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By: Torn ACLP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819150" y="3848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Friend Avatar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025" y="1214700"/>
            <a:ext cx="2033241" cy="269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335" y="1214700"/>
            <a:ext cx="2033241" cy="2691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/>
        </p:nvSpPr>
        <p:spPr>
          <a:xfrm>
            <a:off x="1226250" y="3598650"/>
            <a:ext cx="2356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Vijay the Accountant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050" y="837956"/>
            <a:ext cx="2033248" cy="296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7925" y="538238"/>
            <a:ext cx="2444499" cy="35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5323675" y="3652050"/>
            <a:ext cx="2356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Doug the Rich Uncle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819150" y="3613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Color Schemes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75" y="1116163"/>
            <a:ext cx="4898988" cy="3263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5968050" y="2523063"/>
            <a:ext cx="2356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Cool Blues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44750" y="3212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Store (Buying Backgrounds)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173" y="1183125"/>
            <a:ext cx="2446840" cy="23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8868" y="1183125"/>
            <a:ext cx="2580017" cy="23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4520463" y="3611125"/>
            <a:ext cx="2356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BU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1594950" y="3611125"/>
            <a:ext cx="163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Go to Beach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650" y="664250"/>
            <a:ext cx="2845651" cy="294974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1656225" y="3689550"/>
            <a:ext cx="163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Go to Paris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062" y="664252"/>
            <a:ext cx="2779275" cy="316102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5399488" y="3900075"/>
            <a:ext cx="2356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1800"/>
              <a:t>Go Skiing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819150" y="2473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Back End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819150" y="873750"/>
            <a:ext cx="7505700" cy="282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Mathematics is required for the values and prices of the incrementation value and income rate.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prices and values cannot be linear, it will be boring for the players. It cannot be predictable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By upgrading (level up) the character, the incrementation value can increase.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By upgrading (level up) a friend, the income rate can increase.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incrementation value increases the character’s money by every tap.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income rate increases the character’s money within every 5 seconds using a timer.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Back End: Incrementation Value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819150" y="1529150"/>
            <a:ext cx="7505700" cy="290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Calculating the  incrementation value and the price the character requires mathematics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incrementation value and its price will both be as a function of the level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Level refers to the amount upgrades for the character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incrementation value function will be linear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The price will be exponential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819150" y="5735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Mathematics of the Incrementer (Upgrading Avatar)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13" y="1156200"/>
            <a:ext cx="6951176" cy="3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819150" y="3754250"/>
            <a:ext cx="7505700" cy="77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cost function is exponential while incrementation value is linear.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This increases the difficulty of the game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0125" y="386700"/>
            <a:ext cx="5467875" cy="32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819150" y="4835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Back End: Income Rate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819150" y="1192075"/>
            <a:ext cx="7505700" cy="317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Calculating the  income rate and the price of upgrading each friend requires mathematics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income rate and its price will both be as a function of the level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Level refers to the amount upgrades for each friend. Every friend will be in different levels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income rate function will be linear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price will be exponential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311700" y="30097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Mathematics of the Price and Income Rate (Friends)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00" y="3388250"/>
            <a:ext cx="3347826" cy="1418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5" name="Shape 265"/>
          <p:cNvGraphicFramePr/>
          <p:nvPr/>
        </p:nvGraphicFramePr>
        <p:xfrm>
          <a:off x="789075" y="87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{EB9250B0-EA18-4D06-B6AE-4C0F093FDB3E}</a:tableStyleId>
              </a:tblPr>
              <a:tblGrid>
                <a:gridCol w="2411900"/>
                <a:gridCol w="2411900"/>
                <a:gridCol w="2411900"/>
              </a:tblGrid>
              <a:tr h="602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Friends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Base Cost (Cost at Level 0)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Base Income Rate (Income Rate at Level 0)</a:t>
                      </a:r>
                    </a:p>
                  </a:txBody>
                  <a:tcPr marT="63500" marB="63500" marR="63500" marL="63500"/>
                </a:tc>
              </a:tr>
              <a:tr h="38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Olivia the Secretary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0.7</a:t>
                      </a:r>
                    </a:p>
                  </a:txBody>
                  <a:tcPr marT="63500" marB="63500" marR="63500" marL="63500"/>
                </a:tc>
              </a:tr>
              <a:tr h="38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Steven the Consultant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63500" marB="63500" marR="63500" marL="63500"/>
                </a:tc>
              </a:tr>
              <a:tr h="38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Abby the Analyst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</a:t>
                      </a:r>
                    </a:p>
                  </a:txBody>
                  <a:tcPr marT="63500" marB="63500" marR="63500" marL="63500"/>
                </a:tc>
              </a:tr>
              <a:tr h="38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Vijay the Accountant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40</a:t>
                      </a:r>
                    </a:p>
                  </a:txBody>
                  <a:tcPr marT="63500" marB="63500" marR="63500" marL="63500"/>
                </a:tc>
              </a:tr>
              <a:tr h="382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Doug the Rich Uncle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250000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400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819150" y="3712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69100" y="1066875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Tapitalist is an incrementation game.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A single tap will initially have an incrementation value of $1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Two ways of incrementation: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Increasing incrementation value (By upgrading the character)</a:t>
            </a:r>
          </a:p>
          <a:p>
            <a:pPr indent="-342900" lvl="0" marL="457200">
              <a:spcBef>
                <a:spcPts val="0"/>
              </a:spcBef>
              <a:buSzPts val="1800"/>
              <a:buChar char="-"/>
            </a:pPr>
            <a:r>
              <a:rPr lang="en" sz="1800"/>
              <a:t>Increasing income rate (By  hiring friends)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main idea of the game is to get richer and have fun.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app also offers a store where the character can spend money to go on vacation, buy luxury items, etc.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idx="1" type="body"/>
          </p:nvPr>
        </p:nvSpPr>
        <p:spPr>
          <a:xfrm>
            <a:off x="819150" y="3698475"/>
            <a:ext cx="7505700" cy="1141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The cost function is exponential while income rate is linear.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This maintains the difficulty of the game. Reducing boredom for the player.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438" y="275125"/>
            <a:ext cx="4913125" cy="33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819150" y="46625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Timer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819150" y="1347750"/>
            <a:ext cx="7505700" cy="244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the Java Timer API.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timer tasks and use the scheduleAtFixedRate function to repeat a task at every “x” milliseconds.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is called once player hires a “friend”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Cancel function is called to delete the previous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Replaced by a new task that generates an increased income rate 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5000 milliseconds is used as the interval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Front End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819150" y="1703925"/>
            <a:ext cx="7505700" cy="273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Opening Screen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Character Avatar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Friend Avatars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Store (Buying Backgrounds)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Color Scheme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577400" y="6280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en"/>
              <a:t>Tap to Start Screen Page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437675" y="1439125"/>
            <a:ext cx="61251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First Activity is displayed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text box (Tapitalist)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blinking button (Tap to start)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When button is pressed, second activity (Main activity) is displayed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5522" y="1033800"/>
            <a:ext cx="2050399" cy="38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219900" y="193850"/>
            <a:ext cx="4648800" cy="99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Interface of the Game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94700" y="842200"/>
            <a:ext cx="3413100" cy="37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Second Activity(Main activity)/Main Menu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Top right corner has amount of money and level of character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 incrementation value is $0.1.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Base cost to level up is $4.99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Left picture is result of tapping 17 times (money is $1.70)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6350" y="256275"/>
            <a:ext cx="2327325" cy="43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4201" y="256275"/>
            <a:ext cx="2327325" cy="438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544500" y="458575"/>
            <a:ext cx="3341700" cy="90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Store and Tutorial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900" y="307425"/>
            <a:ext cx="2411125" cy="448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658" y="307413"/>
            <a:ext cx="2411118" cy="45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1" type="body"/>
          </p:nvPr>
        </p:nvSpPr>
        <p:spPr>
          <a:xfrm>
            <a:off x="394700" y="1128100"/>
            <a:ext cx="3413100" cy="37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store button has backgrounds which the player can purchase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The tutorial button gives a brief set of  instructions of how to play the game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01700" y="446100"/>
            <a:ext cx="3256200" cy="1233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Upgrades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600" y="230924"/>
            <a:ext cx="2363800" cy="44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200" y="341775"/>
            <a:ext cx="2612100" cy="43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>
            <p:ph idx="1" type="body"/>
          </p:nvPr>
        </p:nvSpPr>
        <p:spPr>
          <a:xfrm>
            <a:off x="394700" y="1128100"/>
            <a:ext cx="3413100" cy="3708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“Hire Friends” buttons provide upgradables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friends provide income rate which increases the character’s money without the need of tapping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Each friend has their own level as well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 sz="1800"/>
              <a:t>The right picture is what the setup will look like if all friends are hired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69575" y="3712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Character Avatar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00" y="1203550"/>
            <a:ext cx="3512899" cy="351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074" y="1203550"/>
            <a:ext cx="3512900" cy="35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219900" y="221400"/>
            <a:ext cx="7505700" cy="954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Friend Avatar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00" y="1311813"/>
            <a:ext cx="1904975" cy="19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392" y="1311813"/>
            <a:ext cx="1492809" cy="19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1019200" y="3446100"/>
            <a:ext cx="1595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Abby the Analyst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775" y="329650"/>
            <a:ext cx="1636575" cy="2173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8145" y="329650"/>
            <a:ext cx="1456104" cy="193359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6527325" y="780100"/>
            <a:ext cx="1905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Olivia the Secretary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9550" y="1990288"/>
            <a:ext cx="2004849" cy="2673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7351" y="2502902"/>
            <a:ext cx="1751850" cy="233579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3608600" y="4103475"/>
            <a:ext cx="2446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Stephen the Consultant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